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4"/>
  </p:notesMasterIdLst>
  <p:sldIdLst>
    <p:sldId id="299" r:id="rId3"/>
    <p:sldId id="300" r:id="rId4"/>
    <p:sldId id="301" r:id="rId5"/>
    <p:sldId id="296" r:id="rId6"/>
    <p:sldId id="302" r:id="rId7"/>
    <p:sldId id="303" r:id="rId8"/>
    <p:sldId id="304" r:id="rId9"/>
    <p:sldId id="269" r:id="rId10"/>
    <p:sldId id="305" r:id="rId11"/>
    <p:sldId id="277" r:id="rId12"/>
    <p:sldId id="280" r:id="rId13"/>
    <p:sldId id="309" r:id="rId14"/>
    <p:sldId id="310" r:id="rId15"/>
    <p:sldId id="312" r:id="rId16"/>
    <p:sldId id="311" r:id="rId17"/>
    <p:sldId id="307" r:id="rId18"/>
    <p:sldId id="308" r:id="rId19"/>
    <p:sldId id="287" r:id="rId20"/>
    <p:sldId id="289" r:id="rId21"/>
    <p:sldId id="297" r:id="rId22"/>
    <p:sldId id="298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5" autoAdjust="0"/>
    <p:restoredTop sz="93699"/>
  </p:normalViewPr>
  <p:slideViewPr>
    <p:cSldViewPr snapToGrid="0" snapToObjects="1">
      <p:cViewPr varScale="1">
        <p:scale>
          <a:sx n="88" d="100"/>
          <a:sy n="88" d="100"/>
        </p:scale>
        <p:origin x="1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63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652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919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68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408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595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499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57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2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4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915213" y="2076318"/>
            <a:ext cx="8084654" cy="1736560"/>
          </a:xfrm>
        </p:spPr>
        <p:txBody>
          <a:bodyPr/>
          <a:lstStyle/>
          <a:p>
            <a:r>
              <a:rPr kumimoji="1" lang="zh-CN" altLang="en-US" sz="5000" dirty="0"/>
              <a:t>基于机器学习的旅游数据</a:t>
            </a:r>
            <a:endParaRPr kumimoji="1" lang="en-US" altLang="zh-CN" sz="5000" dirty="0"/>
          </a:p>
          <a:p>
            <a:r>
              <a:rPr kumimoji="1" lang="zh-CN" altLang="en-US" sz="5000" dirty="0"/>
              <a:t>分析与推荐平台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93850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第 </a:t>
            </a:r>
            <a:r>
              <a:rPr kumimoji="1" lang="en-US" altLang="zh-CN" dirty="0"/>
              <a:t>9 </a:t>
            </a:r>
            <a:r>
              <a:rPr kumimoji="1" lang="zh-CN" altLang="en-US" dirty="0"/>
              <a:t>组</a:t>
            </a:r>
          </a:p>
          <a:p>
            <a:r>
              <a:rPr kumimoji="1" lang="zh-CN" altLang="en-US" dirty="0"/>
              <a:t>组长：米思成</a:t>
            </a:r>
            <a:endParaRPr kumimoji="1" lang="en-US" altLang="zh-CN" dirty="0"/>
          </a:p>
          <a:p>
            <a:r>
              <a:rPr kumimoji="1" lang="zh-CN" altLang="en-US" dirty="0"/>
              <a:t>组员：杨文涛，张和钰，平云，张瑞成</a:t>
            </a:r>
          </a:p>
        </p:txBody>
      </p:sp>
    </p:spTree>
    <p:extLst>
      <p:ext uri="{BB962C8B-B14F-4D97-AF65-F5344CB8AC3E}">
        <p14:creationId xmlns:p14="http://schemas.microsoft.com/office/powerpoint/2010/main" val="1601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拓展功能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922311" cy="721395"/>
          </a:xfrm>
        </p:spPr>
        <p:txBody>
          <a:bodyPr/>
          <a:lstStyle/>
          <a:p>
            <a:r>
              <a:rPr kumimoji="1" lang="en-US" altLang="zh-CN" dirty="0"/>
              <a:t>01 </a:t>
            </a:r>
            <a:r>
              <a:rPr kumimoji="1" lang="zh-CN" altLang="en-US" dirty="0"/>
              <a:t>基于余弦相似度的旅游线路聚类分析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1414B5-6530-43C1-8950-BB65DD98D6B6}"/>
              </a:ext>
            </a:extLst>
          </p:cNvPr>
          <p:cNvSpPr txBox="1"/>
          <p:nvPr/>
        </p:nvSpPr>
        <p:spPr>
          <a:xfrm>
            <a:off x="644977" y="1348960"/>
            <a:ext cx="5199017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获取每条线路的行程 list</a:t>
            </a:r>
            <a:endParaRPr kumimoji="0" lang="en-US" altLang="zh-CN" sz="1600" b="0" u="none" strike="noStrike" cap="none" normalizeH="0" baseline="0" dirty="0">
              <a:ln>
                <a:noFill/>
              </a:ln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将每个 list 中的字符串使用结巴分词，得到分词信息</a:t>
            </a:r>
            <a:endParaRPr kumimoji="0" lang="en-US" altLang="zh-CN" sz="1600" b="0" u="none" strike="noStrike" cap="none" normalizeH="0" baseline="0" dirty="0">
              <a:ln>
                <a:noFill/>
              </a:ln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将分词结果与景点名匹配，将匹配到的景点名组合成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此线路的景点名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 list</a:t>
            </a:r>
            <a:r>
              <a:rPr kumimoji="0" lang="zh-CN" altLang="en-US" sz="1600" b="0" u="none" strike="noStrike" cap="none" normalizeH="0" baseline="30000" dirty="0">
                <a:ln>
                  <a:noFill/>
                </a:ln>
                <a:effectLst/>
                <a:latin typeface="+mn-ea"/>
                <a:cs typeface="Calibri" panose="020F0502020204030204" pitchFamily="34" charset="0"/>
              </a:rPr>
              <a:t>①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，将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所有线路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涉及到的景点名组合成另一个总景点名 list</a:t>
            </a:r>
            <a:r>
              <a:rPr lang="zh-CN" altLang="en-US" sz="1600" baseline="30000" dirty="0">
                <a:latin typeface="+mn-ea"/>
                <a:cs typeface="Calibri" panose="020F0502020204030204" pitchFamily="34" charset="0"/>
              </a:rPr>
              <a:t>②</a:t>
            </a:r>
            <a:endParaRPr lang="en-US" altLang="zh-CN" sz="1600" baseline="30000" dirty="0">
              <a:latin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将每条线路的景点名 list</a:t>
            </a:r>
            <a:r>
              <a:rPr kumimoji="0" lang="zh-CN" altLang="en-US" sz="1600" b="0" u="none" strike="noStrike" cap="none" normalizeH="0" baseline="30000" dirty="0">
                <a:ln>
                  <a:noFill/>
                </a:ln>
                <a:effectLst/>
                <a:latin typeface="+mn-ea"/>
                <a:cs typeface="Calibri" panose="020F0502020204030204" pitchFamily="34" charset="0"/>
              </a:rPr>
              <a:t> ①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 按照总景点名 list</a:t>
            </a:r>
            <a:r>
              <a:rPr lang="zh-CN" altLang="en-US" sz="1600" baseline="30000" dirty="0">
                <a:latin typeface="+mn-ea"/>
                <a:cs typeface="Calibri" panose="020F0502020204030204" pitchFamily="34" charset="0"/>
              </a:rPr>
              <a:t> ②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，映射成向量</a:t>
            </a:r>
            <a:endParaRPr kumimoji="0" lang="en-US" altLang="zh-CN" sz="1600" b="0" u="none" strike="noStrike" cap="none" normalizeH="0" baseline="0" dirty="0">
              <a:ln>
                <a:noFill/>
              </a:ln>
              <a:effectLst/>
              <a:latin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41CB030-9D4E-4B2A-A3E3-D62E310C8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370" y="4314454"/>
            <a:ext cx="7795260" cy="230124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F5888D1B-3704-406E-91C6-9760A34A25B7}"/>
              </a:ext>
            </a:extLst>
          </p:cNvPr>
          <p:cNvSpPr txBox="1"/>
          <p:nvPr/>
        </p:nvSpPr>
        <p:spPr>
          <a:xfrm>
            <a:off x="6410051" y="1310939"/>
            <a:ext cx="4858840" cy="300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使用重写的 cos_kmeans 聚类（将 kmeans 中的欧氏距离换成余弦相似度，以用于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特定的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+mn-ea"/>
              </a:rPr>
              <a:t>文本聚类）</a:t>
            </a:r>
            <a:endParaRPr kumimoji="0" lang="en-US" altLang="zh-CN" sz="1600" b="0" u="none" strike="noStrike" cap="none" normalizeH="0" baseline="0" dirty="0">
              <a:ln>
                <a:noFill/>
              </a:ln>
              <a:effectLst/>
              <a:latin typeface="+mn-ea"/>
            </a:endParaRP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i="1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我们首先使用了普通的</a:t>
            </a:r>
            <a:r>
              <a:rPr lang="en-US" altLang="zh-CN" sz="1400" i="1" kern="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kmeans</a:t>
            </a:r>
            <a:r>
              <a:rPr lang="zh-CN" altLang="en-US" sz="1400" i="1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1400" i="1" kern="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dbscan</a:t>
            </a:r>
            <a:r>
              <a:rPr lang="zh-CN" altLang="en-US" sz="1400" i="1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来完成聚类功能，但效果并不理想。</a:t>
            </a:r>
            <a:endParaRPr lang="en-US" altLang="zh-CN" sz="1400" dirty="0"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lang="zh-CN" altLang="zh-CN" sz="1600" dirty="0">
                <a:latin typeface="+mn-ea"/>
              </a:rPr>
              <a:t>将每一类的中心坐标反向映射为景点名</a:t>
            </a:r>
            <a:r>
              <a:rPr lang="en-US" altLang="zh-CN" sz="1600" dirty="0">
                <a:latin typeface="+mn-ea"/>
              </a:rPr>
              <a:t> list</a:t>
            </a:r>
            <a:r>
              <a:rPr lang="en-US" altLang="zh-CN" sz="1600" baseline="30000" dirty="0">
                <a:latin typeface="+mn-ea"/>
                <a:cs typeface="Calibri" panose="020F0502020204030204" pitchFamily="34" charset="0"/>
              </a:rPr>
              <a:t>③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lang="zh-CN" altLang="zh-CN" sz="1600" dirty="0">
                <a:latin typeface="+mn-ea"/>
              </a:rPr>
              <a:t>将每条线路的景点名 list</a:t>
            </a:r>
            <a:r>
              <a:rPr lang="zh-CN" altLang="en-US" sz="1600" baseline="30000" dirty="0">
                <a:latin typeface="+mn-ea"/>
                <a:cs typeface="Calibri" panose="020F0502020204030204" pitchFamily="34" charset="0"/>
              </a:rPr>
              <a:t>①</a:t>
            </a:r>
            <a:r>
              <a:rPr lang="zh-CN" altLang="zh-CN" sz="1600" dirty="0">
                <a:latin typeface="+mn-ea"/>
              </a:rPr>
              <a:t> 与 景点名 list</a:t>
            </a:r>
            <a:r>
              <a:rPr lang="en-US" altLang="zh-CN" sz="1600" baseline="30000" dirty="0">
                <a:latin typeface="+mn-ea"/>
                <a:cs typeface="Calibri" panose="020F0502020204030204" pitchFamily="34" charset="0"/>
              </a:rPr>
              <a:t>③</a:t>
            </a:r>
            <a:r>
              <a:rPr lang="zh-CN" altLang="zh-CN" sz="1600" dirty="0">
                <a:latin typeface="+mn-ea"/>
              </a:rPr>
              <a:t> 匹配匹配度高的为一类</a:t>
            </a: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 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的景点名赋诗功能</a:t>
            </a:r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AB35D6BD-C89C-4681-9C1C-ECA3E27FFA57}"/>
              </a:ext>
            </a:extLst>
          </p:cNvPr>
          <p:cNvSpPr/>
          <p:nvPr/>
        </p:nvSpPr>
        <p:spPr>
          <a:xfrm>
            <a:off x="2965743" y="1498489"/>
            <a:ext cx="6260511" cy="25182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2D8E76-44C0-4EAD-832E-76969F63A912}"/>
              </a:ext>
            </a:extLst>
          </p:cNvPr>
          <p:cNvSpPr txBox="1"/>
          <p:nvPr/>
        </p:nvSpPr>
        <p:spPr>
          <a:xfrm>
            <a:off x="2116180" y="4231427"/>
            <a:ext cx="7959636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i="0" dirty="0">
                <a:effectLst/>
                <a:latin typeface="+mn-ea"/>
              </a:rPr>
              <a:t>长短时记忆网络</a:t>
            </a:r>
            <a:r>
              <a:rPr lang="en-US" altLang="zh-CN" b="1" i="0" dirty="0">
                <a:effectLst/>
                <a:latin typeface="+mn-ea"/>
              </a:rPr>
              <a:t>(Long Short Term Memory Network, LSTM)</a:t>
            </a:r>
            <a:r>
              <a:rPr lang="zh-CN" altLang="en-US" b="0" i="0" dirty="0">
                <a:effectLst/>
                <a:latin typeface="+mn-ea"/>
              </a:rPr>
              <a:t>，是一种改进之后的循环神经网络，可以解决</a:t>
            </a:r>
            <a:r>
              <a:rPr lang="en-US" altLang="zh-CN" b="0" i="0" dirty="0">
                <a:effectLst/>
                <a:latin typeface="+mn-ea"/>
              </a:rPr>
              <a:t>RNN</a:t>
            </a:r>
            <a:r>
              <a:rPr lang="zh-CN" altLang="en-US" b="0" i="0" dirty="0">
                <a:effectLst/>
                <a:latin typeface="+mn-ea"/>
              </a:rPr>
              <a:t>无法处理长距离的依赖的问题。</a:t>
            </a:r>
            <a:endParaRPr lang="zh-CN" altLang="en-US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0C7F77-35BD-4311-8BED-B92F4F2FE6BD}"/>
              </a:ext>
            </a:extLst>
          </p:cNvPr>
          <p:cNvSpPr txBox="1"/>
          <p:nvPr/>
        </p:nvSpPr>
        <p:spPr>
          <a:xfrm>
            <a:off x="2116179" y="5110514"/>
            <a:ext cx="7959635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+mn-ea"/>
              </a:rPr>
              <a:t>传统</a:t>
            </a:r>
            <a:r>
              <a:rPr lang="en-US" altLang="zh-CN" b="0" i="0" dirty="0">
                <a:effectLst/>
                <a:latin typeface="+mn-ea"/>
              </a:rPr>
              <a:t>RNN</a:t>
            </a:r>
            <a:r>
              <a:rPr lang="zh-CN" altLang="en-US" b="0" i="0" dirty="0">
                <a:effectLst/>
                <a:latin typeface="+mn-ea"/>
              </a:rPr>
              <a:t>中，当相关信息和当前预测位置之间的间隔很大时，</a:t>
            </a:r>
            <a:r>
              <a:rPr lang="en-US" altLang="zh-CN" b="0" i="0" dirty="0">
                <a:effectLst/>
                <a:latin typeface="+mn-ea"/>
              </a:rPr>
              <a:t>RNN </a:t>
            </a:r>
            <a:r>
              <a:rPr lang="zh-CN" altLang="en-US" b="0" i="0" dirty="0">
                <a:effectLst/>
                <a:latin typeface="+mn-ea"/>
              </a:rPr>
              <a:t>会丧失学习“遥远”信息的能力。</a:t>
            </a:r>
            <a:r>
              <a:rPr lang="en-US" altLang="zh-CN" b="0" i="0" dirty="0">
                <a:effectLst/>
                <a:latin typeface="+mn-ea"/>
              </a:rPr>
              <a:t>LSTM </a:t>
            </a:r>
            <a:r>
              <a:rPr lang="zh-CN" altLang="en-US" b="0" i="0" dirty="0">
                <a:effectLst/>
                <a:latin typeface="+mn-ea"/>
              </a:rPr>
              <a:t>通过 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“门”的结构</a:t>
            </a:r>
            <a:r>
              <a:rPr lang="zh-CN" altLang="en-US" b="0" i="0" dirty="0">
                <a:effectLst/>
                <a:latin typeface="+mn-ea"/>
              </a:rPr>
              <a:t>来去除或者增加信息到细胞状态。门是一种让信息选择式通过的方法。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93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 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的景点名赋诗功能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3CCD5CB-A9BC-44AE-AAD0-1FE9857CC36C}"/>
              </a:ext>
            </a:extLst>
          </p:cNvPr>
          <p:cNvSpPr/>
          <p:nvPr/>
        </p:nvSpPr>
        <p:spPr>
          <a:xfrm>
            <a:off x="1803218" y="1468421"/>
            <a:ext cx="3578679" cy="2421636"/>
          </a:xfrm>
          <a:prstGeom prst="rect">
            <a:avLst/>
          </a:prstGeom>
          <a:blipFill>
            <a:blip r:embed="rId3" cstate="print"/>
            <a:stretch>
              <a:fillRect r="-104879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50057E-3F21-4F70-9191-57E538F6D74A}"/>
              </a:ext>
            </a:extLst>
          </p:cNvPr>
          <p:cNvSpPr/>
          <p:nvPr/>
        </p:nvSpPr>
        <p:spPr>
          <a:xfrm>
            <a:off x="909226" y="1930191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287D52-CFFE-42B2-81AD-DFB4F49617AF}"/>
              </a:ext>
            </a:extLst>
          </p:cNvPr>
          <p:cNvSpPr/>
          <p:nvPr/>
        </p:nvSpPr>
        <p:spPr>
          <a:xfrm>
            <a:off x="6749142" y="1930191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E0831D4-4E80-4C7B-9046-6B0390B362CC}"/>
              </a:ext>
            </a:extLst>
          </p:cNvPr>
          <p:cNvSpPr/>
          <p:nvPr/>
        </p:nvSpPr>
        <p:spPr>
          <a:xfrm>
            <a:off x="7748452" y="1447247"/>
            <a:ext cx="3473359" cy="2423160"/>
          </a:xfrm>
          <a:prstGeom prst="rect">
            <a:avLst/>
          </a:prstGeom>
          <a:blipFill>
            <a:blip r:embed="rId4" cstate="print"/>
            <a:stretch>
              <a:fillRect r="-10573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957EFE-20D5-4BD1-B8C8-391BBD862EB4}"/>
              </a:ext>
            </a:extLst>
          </p:cNvPr>
          <p:cNvSpPr/>
          <p:nvPr/>
        </p:nvSpPr>
        <p:spPr>
          <a:xfrm>
            <a:off x="909226" y="4417739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5BBF8AC8-31DE-4846-818D-C42750EE9761}"/>
              </a:ext>
            </a:extLst>
          </p:cNvPr>
          <p:cNvSpPr/>
          <p:nvPr/>
        </p:nvSpPr>
        <p:spPr>
          <a:xfrm>
            <a:off x="1803218" y="3987062"/>
            <a:ext cx="3639639" cy="2426208"/>
          </a:xfrm>
          <a:prstGeom prst="rect">
            <a:avLst/>
          </a:prstGeom>
          <a:blipFill>
            <a:blip r:embed="rId5" cstate="print"/>
            <a:stretch>
              <a:fillRect r="-103080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377913-7B2B-4C5B-A482-35DB881684A6}"/>
              </a:ext>
            </a:extLst>
          </p:cNvPr>
          <p:cNvSpPr/>
          <p:nvPr/>
        </p:nvSpPr>
        <p:spPr>
          <a:xfrm>
            <a:off x="6749142" y="4417739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54B2D91F-D76F-4BBE-A139-6BD6A87AF34E}"/>
              </a:ext>
            </a:extLst>
          </p:cNvPr>
          <p:cNvSpPr/>
          <p:nvPr/>
        </p:nvSpPr>
        <p:spPr>
          <a:xfrm>
            <a:off x="7748452" y="4119689"/>
            <a:ext cx="3469896" cy="2250036"/>
          </a:xfrm>
          <a:prstGeom prst="rect">
            <a:avLst/>
          </a:prstGeom>
          <a:blipFill>
            <a:blip r:embed="rId6" cstate="print"/>
            <a:stretch>
              <a:fillRect r="-1000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418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 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的景点名赋诗功能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64930A0-F255-4949-A1C4-18F7630FB23C}"/>
              </a:ext>
            </a:extLst>
          </p:cNvPr>
          <p:cNvSpPr txBox="1"/>
          <p:nvPr/>
        </p:nvSpPr>
        <p:spPr>
          <a:xfrm>
            <a:off x="986324" y="4265544"/>
            <a:ext cx="5456970" cy="227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+mn-ea"/>
              </a:rPr>
              <a:t>首先使用</a:t>
            </a:r>
            <a:r>
              <a:rPr lang="en-US" altLang="zh-CN" b="0" i="0" dirty="0" err="1">
                <a:effectLst/>
                <a:latin typeface="+mn-ea"/>
              </a:rPr>
              <a:t>BasicLSTMCell</a:t>
            </a:r>
            <a:r>
              <a:rPr lang="zh-CN" altLang="en-US" b="0" i="0" dirty="0">
                <a:effectLst/>
                <a:latin typeface="+mn-ea"/>
              </a:rPr>
              <a:t>定义单个基本的</a:t>
            </a:r>
            <a:r>
              <a:rPr lang="en-US" altLang="zh-CN" b="0" i="0" dirty="0">
                <a:effectLst/>
                <a:latin typeface="+mn-ea"/>
              </a:rPr>
              <a:t>LSTM</a:t>
            </a:r>
            <a:r>
              <a:rPr lang="zh-CN" altLang="en-US" b="0" i="0" dirty="0">
                <a:effectLst/>
                <a:latin typeface="+mn-ea"/>
              </a:rPr>
              <a:t>单元。</a:t>
            </a:r>
            <a:endParaRPr lang="en-US" altLang="zh-CN" b="0" i="0" dirty="0">
              <a:effectLst/>
              <a:latin typeface="+mn-ea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+mn-ea"/>
              </a:rPr>
              <a:t>使用</a:t>
            </a:r>
            <a:r>
              <a:rPr lang="en-US" altLang="zh-CN" b="0" i="0" dirty="0">
                <a:effectLst/>
                <a:latin typeface="+mn-ea"/>
              </a:rPr>
              <a:t>dropout</a:t>
            </a:r>
            <a:r>
              <a:rPr lang="zh-CN" altLang="en-US" b="0" i="0" dirty="0">
                <a:effectLst/>
                <a:latin typeface="+mn-ea"/>
              </a:rPr>
              <a:t>方法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en-US" b="0" i="0" dirty="0">
                <a:effectLst/>
                <a:latin typeface="+mn-ea"/>
              </a:rPr>
              <a:t>网络中每个单元在每次有数据流入时以一定的概率</a:t>
            </a:r>
            <a:r>
              <a:rPr lang="en-US" altLang="zh-CN" b="0" i="0" dirty="0">
                <a:effectLst/>
                <a:latin typeface="+mn-ea"/>
              </a:rPr>
              <a:t>(keep prob)</a:t>
            </a:r>
            <a:r>
              <a:rPr lang="zh-CN" altLang="en-US" b="0" i="0" dirty="0">
                <a:effectLst/>
                <a:latin typeface="+mn-ea"/>
              </a:rPr>
              <a:t>正常工作，否则输出</a:t>
            </a:r>
            <a:r>
              <a:rPr lang="en-US" altLang="zh-CN" b="0" i="0" dirty="0">
                <a:effectLst/>
                <a:latin typeface="+mn-ea"/>
              </a:rPr>
              <a:t>0</a:t>
            </a:r>
            <a:r>
              <a:rPr lang="zh-CN" altLang="en-US" b="0" i="0" dirty="0">
                <a:effectLst/>
                <a:latin typeface="+mn-ea"/>
              </a:rPr>
              <a:t>值，可以有效防止过拟合。</a:t>
            </a:r>
            <a:endParaRPr lang="en-US" altLang="zh-CN" b="0" i="0" dirty="0">
              <a:effectLst/>
              <a:latin typeface="+mn-ea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使用</a:t>
            </a:r>
            <a:r>
              <a:rPr lang="en-US" altLang="zh-CN" dirty="0" err="1">
                <a:latin typeface="+mn-ea"/>
              </a:rPr>
              <a:t>MultiRNNCell</a:t>
            </a:r>
            <a:r>
              <a:rPr lang="zh-CN" altLang="en-US" dirty="0">
                <a:latin typeface="+mn-ea"/>
              </a:rPr>
              <a:t>构造多层</a:t>
            </a:r>
            <a:r>
              <a:rPr lang="en-US" altLang="zh-CN" dirty="0">
                <a:latin typeface="+mn-ea"/>
              </a:rPr>
              <a:t>LSTM</a:t>
            </a:r>
            <a:r>
              <a:rPr lang="zh-CN" altLang="en-US" dirty="0">
                <a:latin typeface="+mn-ea"/>
              </a:rPr>
              <a:t>，使用</a:t>
            </a:r>
            <a:r>
              <a:rPr lang="en-US" altLang="zh-CN" dirty="0" err="1">
                <a:latin typeface="+mn-ea"/>
              </a:rPr>
              <a:t>zero_state</a:t>
            </a:r>
            <a:r>
              <a:rPr lang="zh-CN" altLang="en-US" dirty="0">
                <a:latin typeface="+mn-ea"/>
              </a:rPr>
              <a:t>即可对各种状态进行初始化。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320658-C24A-4F8C-92B6-D68B66B8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317" y="4378756"/>
            <a:ext cx="3476317" cy="2042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82AECF-5805-4D4F-BF4B-3AF567DE6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673" y="1477182"/>
            <a:ext cx="8120743" cy="26467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60CE3E-A143-4233-A344-26FE569CB413}"/>
              </a:ext>
            </a:extLst>
          </p:cNvPr>
          <p:cNvSpPr txBox="1"/>
          <p:nvPr/>
        </p:nvSpPr>
        <p:spPr>
          <a:xfrm>
            <a:off x="986324" y="1988166"/>
            <a:ext cx="624786" cy="1280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200" b="1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构建模型</a:t>
            </a:r>
          </a:p>
        </p:txBody>
      </p:sp>
    </p:spTree>
    <p:extLst>
      <p:ext uri="{BB962C8B-B14F-4D97-AF65-F5344CB8AC3E}">
        <p14:creationId xmlns:p14="http://schemas.microsoft.com/office/powerpoint/2010/main" val="100876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 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的景点名赋诗功能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338D9F3-325B-4D2A-920F-33CC124A228C}"/>
              </a:ext>
            </a:extLst>
          </p:cNvPr>
          <p:cNvSpPr txBox="1"/>
          <p:nvPr/>
        </p:nvSpPr>
        <p:spPr>
          <a:xfrm>
            <a:off x="763363" y="1834303"/>
            <a:ext cx="5032715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增量式训练过程 </a:t>
            </a:r>
            <a:r>
              <a:rPr lang="zh-CN" altLang="en-US" sz="2000" dirty="0"/>
              <a:t>：输入原文本{START, X1, X</a:t>
            </a:r>
            <a:r>
              <a:rPr lang="en-US" altLang="zh-CN" sz="2000" dirty="0"/>
              <a:t>2, …, </a:t>
            </a:r>
            <a:r>
              <a:rPr lang="zh-CN" altLang="en-US" sz="2000" dirty="0"/>
              <a:t>X</a:t>
            </a:r>
            <a:r>
              <a:rPr lang="en-US" altLang="zh-CN" sz="2000" dirty="0"/>
              <a:t>n}</a:t>
            </a:r>
            <a:r>
              <a:rPr lang="zh-CN" altLang="en-US" sz="2000" dirty="0"/>
              <a:t>，模型输出</a:t>
            </a:r>
            <a:r>
              <a:rPr lang="en-US" altLang="zh-CN" sz="2000" dirty="0"/>
              <a:t>{Y1, Y2, …, Yn-1, END}</a:t>
            </a:r>
            <a:r>
              <a:rPr lang="zh-CN" altLang="en-US" sz="2000" dirty="0"/>
              <a:t>。模型输出和原文本</a:t>
            </a:r>
            <a:r>
              <a:rPr lang="en-US" altLang="zh-CN" sz="2000" dirty="0"/>
              <a:t>{X1, X2, …, </a:t>
            </a:r>
            <a:r>
              <a:rPr lang="zh-CN" altLang="en-US" sz="2000" dirty="0"/>
              <a:t>X</a:t>
            </a:r>
            <a:r>
              <a:rPr lang="en-US" altLang="zh-CN" sz="2000" dirty="0"/>
              <a:t>n, END}</a:t>
            </a:r>
            <a:r>
              <a:rPr lang="zh-CN" altLang="en-US" sz="2000" dirty="0"/>
              <a:t>。利用交叉熵计算</a:t>
            </a:r>
            <a:r>
              <a:rPr lang="en-US" altLang="zh-CN" sz="2000" dirty="0"/>
              <a:t>loss</a:t>
            </a:r>
            <a:r>
              <a:rPr lang="zh-CN" altLang="en-US" sz="2000" dirty="0"/>
              <a:t>，共训练</a:t>
            </a:r>
            <a:r>
              <a:rPr lang="en-US" altLang="zh-CN" sz="2000" dirty="0"/>
              <a:t>210</a:t>
            </a:r>
            <a:r>
              <a:rPr lang="zh-CN" altLang="en-US" sz="2000" dirty="0"/>
              <a:t>个迭代。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生成过程</a:t>
            </a:r>
            <a:r>
              <a:rPr lang="zh-CN" altLang="en-US" sz="2000" dirty="0"/>
              <a:t>：输入开始符</a:t>
            </a:r>
            <a:r>
              <a:rPr lang="en-US" altLang="zh-CN" sz="2000" i="1" dirty="0"/>
              <a:t>START</a:t>
            </a:r>
            <a:r>
              <a:rPr lang="zh-CN" altLang="en-US" sz="2000" dirty="0"/>
              <a:t>，预测下一个字，然后将预测结果作为输入，至到预测结束符。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数据集</a:t>
            </a:r>
            <a:r>
              <a:rPr lang="zh-CN" altLang="en-US" sz="2000" dirty="0"/>
              <a:t>：含有</a:t>
            </a:r>
            <a:r>
              <a:rPr lang="en-US" altLang="zh-CN" sz="2000" dirty="0"/>
              <a:t>3080</a:t>
            </a:r>
            <a:r>
              <a:rPr lang="zh-CN" altLang="en-US" sz="2000" dirty="0"/>
              <a:t>条古诗句的数据集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C4D295-3748-4082-9A0B-9C5825B19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0"/>
          <a:stretch/>
        </p:blipFill>
        <p:spPr>
          <a:xfrm>
            <a:off x="5796078" y="2539817"/>
            <a:ext cx="6103620" cy="23202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CB38AB-3574-4C08-A8C1-1EC0DDF5463A}"/>
              </a:ext>
            </a:extLst>
          </p:cNvPr>
          <p:cNvSpPr txBox="1"/>
          <p:nvPr/>
        </p:nvSpPr>
        <p:spPr>
          <a:xfrm>
            <a:off x="6069853" y="5094514"/>
            <a:ext cx="5556069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额外工作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</a:rPr>
              <a:t>：我们还使用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zh-CN" altLang="en-US" i="1" dirty="0">
                <a:solidFill>
                  <a:schemeClr val="bg2">
                    <a:lumMod val="50000"/>
                  </a:schemeClr>
                </a:solidFill>
              </a:rPr>
              <a:t>万余篇旅游游记数据进行训练，试图实现自动生成游记，但由于游记中包含大量描述照片的无用信息，以及硬件条件的限制，最终未能获得令我们满意的游记。</a:t>
            </a:r>
          </a:p>
        </p:txBody>
      </p:sp>
    </p:spTree>
    <p:extLst>
      <p:ext uri="{BB962C8B-B14F-4D97-AF65-F5344CB8AC3E}">
        <p14:creationId xmlns:p14="http://schemas.microsoft.com/office/powerpoint/2010/main" val="4693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4610437" cy="721395"/>
          </a:xfrm>
        </p:spPr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基于游记的旅游线路推荐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3A47DC-FD34-4E3E-8765-C6CAD6C12F75}"/>
              </a:ext>
            </a:extLst>
          </p:cNvPr>
          <p:cNvSpPr txBox="1"/>
          <p:nvPr/>
        </p:nvSpPr>
        <p:spPr>
          <a:xfrm>
            <a:off x="409303" y="1473510"/>
            <a:ext cx="4275908" cy="481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背景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以游记文本作为主体，通过相关方式获取相应景点的热门程度，并基于此生成由热门景点构成的推荐旅游线路，帮助用户规划更能展现城市魅力、更有意义的行程。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词频统计</a:t>
            </a: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爬取携程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个热门城市的游记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万余条。以城市为单位，统计该城市所有游记中所涉及到的景点名的词频数。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计算代表度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由于在景点信息中，排名越往后的地点，越偏离“旅游”的主题（例如超市、人民公园等等），因此基于地点在携程的热门榜单的排名情况赋予不同的权重，使得凸显出旅游景点的代表性。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57AED4-1B4A-40A4-AF7F-01FF68E4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92" y="1553750"/>
            <a:ext cx="2924170" cy="222504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E1988DD-398A-4759-B780-E84534710C58}"/>
              </a:ext>
            </a:extLst>
          </p:cNvPr>
          <p:cNvGraphicFramePr>
            <a:graphicFrameLocks noGrp="1"/>
          </p:cNvGraphicFramePr>
          <p:nvPr/>
        </p:nvGraphicFramePr>
        <p:xfrm>
          <a:off x="8098877" y="1553749"/>
          <a:ext cx="35295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519">
                  <a:extLst>
                    <a:ext uri="{9D8B030D-6E8A-4147-A177-3AD203B41FA5}">
                      <a16:colId xmlns:a16="http://schemas.microsoft.com/office/drawing/2014/main" val="2528289300"/>
                    </a:ext>
                  </a:extLst>
                </a:gridCol>
                <a:gridCol w="1176519">
                  <a:extLst>
                    <a:ext uri="{9D8B030D-6E8A-4147-A177-3AD203B41FA5}">
                      <a16:colId xmlns:a16="http://schemas.microsoft.com/office/drawing/2014/main" val="3603238297"/>
                    </a:ext>
                  </a:extLst>
                </a:gridCol>
                <a:gridCol w="1176519">
                  <a:extLst>
                    <a:ext uri="{9D8B030D-6E8A-4147-A177-3AD203B41FA5}">
                      <a16:colId xmlns:a16="http://schemas.microsoft.com/office/drawing/2014/main" val="193299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排名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初始权重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衰减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07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1-20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975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21-50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312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51-100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01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101-500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\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14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&gt;500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\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924109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75AEFDC-EAF8-4910-8E7E-41B6D8558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305" y="4295617"/>
            <a:ext cx="5257143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4610437" cy="721395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基于</a:t>
            </a:r>
            <a:r>
              <a:rPr kumimoji="1" lang="en-US" altLang="zh-CN" dirty="0"/>
              <a:t>LDA</a:t>
            </a:r>
            <a:r>
              <a:rPr kumimoji="1" lang="zh-CN" altLang="en-US" dirty="0"/>
              <a:t>的代表性游记提取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3A47DC-FD34-4E3E-8765-C6CAD6C12F75}"/>
              </a:ext>
            </a:extLst>
          </p:cNvPr>
          <p:cNvSpPr txBox="1"/>
          <p:nvPr/>
        </p:nvSpPr>
        <p:spPr>
          <a:xfrm>
            <a:off x="322289" y="1308043"/>
            <a:ext cx="5406011" cy="2973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背景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旅游网站的游记纷繁冗杂，用户想要从中找到值得自己参考的游记犹如大海捞针。因此，我们希望能够通过相关的工作，以城市作为单位，对其游记进行筛选，得到该城市具有参考意义的游记，供用户参考。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数据获取及数据预处理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 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爬取携程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个热门城市的游记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10w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余条。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将景点名加入词典中，对游记内容进行分词，并去除停用词，提取出其中的</a:t>
            </a: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名词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及</a:t>
            </a: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形容词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B270A4-1923-4976-90C8-A95F07C0679B}"/>
              </a:ext>
            </a:extLst>
          </p:cNvPr>
          <p:cNvSpPr txBox="1"/>
          <p:nvPr/>
        </p:nvSpPr>
        <p:spPr>
          <a:xfrm>
            <a:off x="5728300" y="1308043"/>
            <a:ext cx="6046166" cy="436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游记主题提取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主题模型，以城市为单位，对城市游记的主题进行提取。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主题数目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的确定：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39" lvl="1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由于不同城市之间的热门景点数不相同，因此游记所涉及的主题也不尽相同，主题的数目不能设定常量。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39" lvl="1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为了得到最合适的提取主题数目，这里采用困惑度的方法，通过设定不同的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值，将数据集按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的比例划分，不断训练，计算不同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值（主题数）下的测试集困惑度，找到困惑度最小的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 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1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gensim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训练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模型，从中提取出每个主题的前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个关键词如下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 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代表性游记的提取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选用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TF-IDF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算法，计算每个主题的关键词对应于每篇游记的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TF-IDF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值，并选择其中值最大的游记，作为该主题的代表性游记。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E11B02-6D1D-44BE-887A-3C5ACF4A8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34" y="4242878"/>
            <a:ext cx="4610437" cy="26151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A21577-7055-45AB-98E1-8B69BE244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630" y="5344710"/>
            <a:ext cx="6506844" cy="13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6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整体展示</a:t>
            </a:r>
          </a:p>
        </p:txBody>
      </p:sp>
    </p:spTree>
    <p:extLst>
      <p:ext uri="{BB962C8B-B14F-4D97-AF65-F5344CB8AC3E}">
        <p14:creationId xmlns:p14="http://schemas.microsoft.com/office/powerpoint/2010/main" val="32009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小组分工</a:t>
            </a:r>
          </a:p>
        </p:txBody>
      </p:sp>
    </p:spTree>
    <p:extLst>
      <p:ext uri="{BB962C8B-B14F-4D97-AF65-F5344CB8AC3E}">
        <p14:creationId xmlns:p14="http://schemas.microsoft.com/office/powerpoint/2010/main" val="87108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7219023" y="840837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151664" y="840837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功能概述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219023" y="1749793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749793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数据爬取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19023" y="2658749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151664" y="2658749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基础功能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7219023" y="3567705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8151664" y="3567705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拓展功能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7219023" y="4476661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>
          <a:xfrm>
            <a:off x="8151664" y="4476661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整体展示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FFFEA72F-9640-4553-9D7D-D8BE532A2DF5}"/>
              </a:ext>
            </a:extLst>
          </p:cNvPr>
          <p:cNvSpPr txBox="1">
            <a:spLocks/>
          </p:cNvSpPr>
          <p:nvPr/>
        </p:nvSpPr>
        <p:spPr>
          <a:xfrm>
            <a:off x="7216155" y="5379554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02FF9660-4730-4DF9-BC81-8C3D7FD3E71C}"/>
              </a:ext>
            </a:extLst>
          </p:cNvPr>
          <p:cNvSpPr txBox="1">
            <a:spLocks/>
          </p:cNvSpPr>
          <p:nvPr/>
        </p:nvSpPr>
        <p:spPr>
          <a:xfrm>
            <a:off x="8148796" y="5379554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小组分工</a:t>
            </a:r>
          </a:p>
        </p:txBody>
      </p:sp>
    </p:spTree>
    <p:extLst>
      <p:ext uri="{BB962C8B-B14F-4D97-AF65-F5344CB8AC3E}">
        <p14:creationId xmlns:p14="http://schemas.microsoft.com/office/powerpoint/2010/main" val="347014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r>
              <a:rPr kumimoji="1" lang="zh-CN" altLang="en-US" dirty="0"/>
              <a:t> 小组分工</a:t>
            </a:r>
          </a:p>
        </p:txBody>
      </p:sp>
      <p:graphicFrame>
        <p:nvGraphicFramePr>
          <p:cNvPr id="8" name="表格 17">
            <a:extLst>
              <a:ext uri="{FF2B5EF4-FFF2-40B4-BE49-F238E27FC236}">
                <a16:creationId xmlns:a16="http://schemas.microsoft.com/office/drawing/2014/main" id="{C5389295-5CA0-4D3C-BF09-DA91E6916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303463"/>
              </p:ext>
            </p:extLst>
          </p:nvPr>
        </p:nvGraphicFramePr>
        <p:xfrm>
          <a:off x="2032000" y="1950208"/>
          <a:ext cx="8127999" cy="422148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2699391">
                  <a:extLst>
                    <a:ext uri="{9D8B030D-6E8A-4147-A177-3AD203B41FA5}">
                      <a16:colId xmlns:a16="http://schemas.microsoft.com/office/drawing/2014/main" val="3660477687"/>
                    </a:ext>
                  </a:extLst>
                </a:gridCol>
                <a:gridCol w="2719275">
                  <a:extLst>
                    <a:ext uri="{9D8B030D-6E8A-4147-A177-3AD203B41FA5}">
                      <a16:colId xmlns:a16="http://schemas.microsoft.com/office/drawing/2014/main" val="18374359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1171176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数据爬取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及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预处理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旅游线路数据爬取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米思成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149573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游记数据爬取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杨文涛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053566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旅游景点数据爬取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张瑞成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03904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</a:t>
                      </a:r>
                      <a:endParaRPr lang="en-US" altLang="zh-CN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基础功能数据处理及分析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张和钰、平云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808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</a:t>
                      </a:r>
                      <a:r>
                        <a:rPr lang="en-US" altLang="zh-CN" dirty="0"/>
                        <a:t>LDA</a:t>
                      </a:r>
                      <a:r>
                        <a:rPr lang="zh-CN" altLang="en-US" dirty="0"/>
                        <a:t>的主题游记功能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杨文涛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508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</a:t>
                      </a:r>
                      <a:r>
                        <a:rPr lang="en-US" altLang="zh-CN" dirty="0"/>
                        <a:t>LSTM</a:t>
                      </a:r>
                      <a:r>
                        <a:rPr lang="zh-CN" altLang="en-US" dirty="0"/>
                        <a:t>的景点名赋诗功能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米思成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600970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基于余弦相似度的旅游线路聚类分析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米思成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268402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旅游线路推荐功能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杨文涛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072040"/>
                  </a:ext>
                </a:extLst>
              </a:tr>
              <a:tr h="21742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可视化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Springboot</a:t>
                      </a:r>
                      <a:r>
                        <a:rPr lang="zh-CN" altLang="en-US" dirty="0"/>
                        <a:t>搭建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张和钰、平云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05751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  <a:r>
                        <a:rPr lang="en-US" altLang="zh-CN" dirty="0" err="1"/>
                        <a:t>Echarts</a:t>
                      </a:r>
                      <a:r>
                        <a:rPr lang="zh-CN" altLang="en-US" dirty="0"/>
                        <a:t>图表展示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张和钰、平云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97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89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697599" y="2908119"/>
            <a:ext cx="4796802" cy="104176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55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功能概述</a:t>
            </a:r>
          </a:p>
        </p:txBody>
      </p:sp>
    </p:spTree>
    <p:extLst>
      <p:ext uri="{BB962C8B-B14F-4D97-AF65-F5344CB8AC3E}">
        <p14:creationId xmlns:p14="http://schemas.microsoft.com/office/powerpoint/2010/main" val="261165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功能概述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67211F-980C-48FA-BFFD-FA84C9CB6283}"/>
              </a:ext>
            </a:extLst>
          </p:cNvPr>
          <p:cNvSpPr txBox="1"/>
          <p:nvPr/>
        </p:nvSpPr>
        <p:spPr>
          <a:xfrm>
            <a:off x="2790782" y="2264713"/>
            <a:ext cx="3972441" cy="33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259EDB"/>
              </a:buClr>
              <a:buFont typeface="+mj-lt"/>
              <a:buAutoNum type="arabicPeriod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不同城市的平均评分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259EDB"/>
              </a:buClr>
              <a:buFont typeface="+mj-lt"/>
              <a:buAutoNum type="arabicPeriod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不同城市的行程安排、导游服务、酒店体验评分分析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259EDB"/>
              </a:buClr>
              <a:buFont typeface="+mj-lt"/>
              <a:buAutoNum type="arabicPeriod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不同城市旅游价位分析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259EDB"/>
              </a:buClr>
              <a:buFont typeface="+mj-lt"/>
              <a:buAutoNum type="arabicPeriod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旅游线路点评关键词词云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259EDB"/>
              </a:buClr>
              <a:buFont typeface="+mj-lt"/>
              <a:buAutoNum type="arabicPeriod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旅行线路统计分析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259EDB"/>
              </a:buClr>
              <a:buFont typeface="+mj-lt"/>
              <a:buAutoNum type="arabicPeriod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出游伙伴分析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33F115-D396-4BFC-A4B2-E58F5E7CB973}"/>
              </a:ext>
            </a:extLst>
          </p:cNvPr>
          <p:cNvSpPr txBox="1"/>
          <p:nvPr/>
        </p:nvSpPr>
        <p:spPr>
          <a:xfrm>
            <a:off x="7488892" y="2252052"/>
            <a:ext cx="3972441" cy="2351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+mj-lt"/>
              <a:buAutoNum type="arabicPeriod" startAt="7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基于游记的旅游线路推荐功能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+mj-lt"/>
              <a:buAutoNum type="arabicPeriod" startAt="7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LSTM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的景点名赋诗功能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+mj-lt"/>
              <a:buAutoNum type="arabicPeriod" startAt="7"/>
            </a:pP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-apple-system"/>
              </a:rPr>
              <a:t>基于余弦相似度的旅游线路聚类分</a:t>
            </a:r>
            <a:r>
              <a:rPr lang="zh-CN" altLang="en-US" dirty="0">
                <a:solidFill>
                  <a:srgbClr val="000000"/>
                </a:solidFill>
                <a:latin typeface="-apple-system"/>
              </a:rPr>
              <a:t>析</a:t>
            </a:r>
            <a:endParaRPr lang="en-US" altLang="zh-CN" dirty="0">
              <a:solidFill>
                <a:srgbClr val="000000"/>
              </a:solidFill>
              <a:latin typeface="-apple-system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0070C0"/>
              </a:buClr>
              <a:buFont typeface="+mj-lt"/>
              <a:buAutoNum type="arabicPeriod" startAt="7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的主题游记推荐功能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2412E9-D15E-4183-B265-CDB962D9B593}"/>
              </a:ext>
            </a:extLst>
          </p:cNvPr>
          <p:cNvSpPr txBox="1"/>
          <p:nvPr/>
        </p:nvSpPr>
        <p:spPr>
          <a:xfrm>
            <a:off x="4162698" y="1756874"/>
            <a:ext cx="2203269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8B5CE0-E131-473E-B1FE-91300868B49D}"/>
              </a:ext>
            </a:extLst>
          </p:cNvPr>
          <p:cNvSpPr txBox="1"/>
          <p:nvPr/>
        </p:nvSpPr>
        <p:spPr>
          <a:xfrm>
            <a:off x="8660676" y="1758971"/>
            <a:ext cx="2203269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拓展功能</a:t>
            </a:r>
          </a:p>
        </p:txBody>
      </p:sp>
    </p:spTree>
    <p:extLst>
      <p:ext uri="{BB962C8B-B14F-4D97-AF65-F5344CB8AC3E}">
        <p14:creationId xmlns:p14="http://schemas.microsoft.com/office/powerpoint/2010/main" val="291476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数据爬取</a:t>
            </a:r>
          </a:p>
        </p:txBody>
      </p:sp>
    </p:spTree>
    <p:extLst>
      <p:ext uri="{BB962C8B-B14F-4D97-AF65-F5344CB8AC3E}">
        <p14:creationId xmlns:p14="http://schemas.microsoft.com/office/powerpoint/2010/main" val="75474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327242"/>
            <a:ext cx="5302783" cy="721395"/>
          </a:xfrm>
        </p:spPr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数据爬取</a:t>
            </a:r>
          </a:p>
        </p:txBody>
      </p:sp>
      <p:sp>
        <p:nvSpPr>
          <p:cNvPr id="11" name="矩形 10"/>
          <p:cNvSpPr/>
          <p:nvPr/>
        </p:nvSpPr>
        <p:spPr>
          <a:xfrm>
            <a:off x="5157281" y="925779"/>
            <a:ext cx="1877437" cy="489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200" b="1" dirty="0">
                <a:solidFill>
                  <a:schemeClr val="accent2">
                    <a:lumMod val="75000"/>
                  </a:schemeClr>
                </a:solidFill>
              </a:rPr>
              <a:t>携程旅游线路</a:t>
            </a:r>
            <a:endParaRPr lang="en-US" altLang="zh-CN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 t="3819" b="3819"/>
          <a:stretch/>
        </p:blipFill>
        <p:spPr>
          <a:xfrm>
            <a:off x="564614" y="1915608"/>
            <a:ext cx="6618579" cy="372113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1E249C-A513-4FE6-8E33-84855440A422}"/>
              </a:ext>
            </a:extLst>
          </p:cNvPr>
          <p:cNvSpPr txBox="1"/>
          <p:nvPr/>
        </p:nvSpPr>
        <p:spPr>
          <a:xfrm>
            <a:off x="7447024" y="1813193"/>
            <a:ext cx="3584723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爬取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21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个热门旅游城市的旅游线路信息（北京出发），共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40000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余条。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B28460-A775-45EC-8E4C-5EB746BF9087}"/>
              </a:ext>
            </a:extLst>
          </p:cNvPr>
          <p:cNvSpPr txBox="1"/>
          <p:nvPr/>
        </p:nvSpPr>
        <p:spPr>
          <a:xfrm>
            <a:off x="7447025" y="4678275"/>
            <a:ext cx="3584723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selenium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模拟点击跳转页面。使用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台华为云服务器同时进行爬取，共爬取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天。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A23AF2-6C3C-4513-92D8-A9C80137B577}"/>
              </a:ext>
            </a:extLst>
          </p:cNvPr>
          <p:cNvSpPr txBox="1"/>
          <p:nvPr/>
        </p:nvSpPr>
        <p:spPr>
          <a:xfrm>
            <a:off x="7541623" y="3379970"/>
            <a:ext cx="3396343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每条包括线路名、编号、价格、供应商、行程、数条用户点评等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条数据项。</a:t>
            </a:r>
          </a:p>
        </p:txBody>
      </p:sp>
    </p:spTree>
    <p:extLst>
      <p:ext uri="{BB962C8B-B14F-4D97-AF65-F5344CB8AC3E}">
        <p14:creationId xmlns:p14="http://schemas.microsoft.com/office/powerpoint/2010/main" val="183082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数据爬取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426" b="426"/>
          <a:stretch/>
        </p:blipFill>
        <p:spPr>
          <a:xfrm>
            <a:off x="594899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10005" r="10005"/>
          <a:stretch/>
        </p:blipFill>
        <p:spPr>
          <a:xfrm>
            <a:off x="8069475" y="2123407"/>
            <a:ext cx="3448279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14472" b="14472"/>
          <a:stretch/>
        </p:blipFill>
        <p:spPr>
          <a:xfrm>
            <a:off x="3232450" y="1147611"/>
            <a:ext cx="5709684" cy="321013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020338-4F9C-4987-A24C-BE6D744DC9CA}"/>
              </a:ext>
            </a:extLst>
          </p:cNvPr>
          <p:cNvSpPr/>
          <p:nvPr/>
        </p:nvSpPr>
        <p:spPr>
          <a:xfrm>
            <a:off x="5399002" y="4847527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游记主页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27A78E-CAE5-4CAD-B946-F4BBCE22ECBE}"/>
              </a:ext>
            </a:extLst>
          </p:cNvPr>
          <p:cNvSpPr/>
          <p:nvPr/>
        </p:nvSpPr>
        <p:spPr>
          <a:xfrm>
            <a:off x="9496127" y="4847525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旅游景点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BBCADF-5D33-4875-A73F-FA0C3F1B6C55}"/>
              </a:ext>
            </a:extLst>
          </p:cNvPr>
          <p:cNvSpPr/>
          <p:nvPr/>
        </p:nvSpPr>
        <p:spPr>
          <a:xfrm>
            <a:off x="1814838" y="4847527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游记内容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8F4FE3-1037-41C6-A634-4B2F372E5864}"/>
              </a:ext>
            </a:extLst>
          </p:cNvPr>
          <p:cNvSpPr txBox="1"/>
          <p:nvPr/>
        </p:nvSpPr>
        <p:spPr>
          <a:xfrm>
            <a:off x="3135716" y="5534214"/>
            <a:ext cx="6360411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台华为云服务器同时进行爬取。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共计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万余篇游记，约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万条旅游线路，约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万个旅游景点。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8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基础功能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7140" y="258232"/>
            <a:ext cx="5302783" cy="721395"/>
          </a:xfrm>
        </p:spPr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基础功能</a:t>
            </a:r>
          </a:p>
        </p:txBody>
      </p:sp>
      <p:sp>
        <p:nvSpPr>
          <p:cNvPr id="32" name="文本框 8"/>
          <p:cNvSpPr txBox="1"/>
          <p:nvPr/>
        </p:nvSpPr>
        <p:spPr>
          <a:xfrm>
            <a:off x="718719" y="1795471"/>
            <a:ext cx="5307050" cy="454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不同城市的平均分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通过横向柱状图展示，横坐标为评分，纵坐标为城市名称，每五个城市为一组，每两秒进行一次数据切换，循环动态展示。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不同城市的行程安排，导游服务，酒店体验评分分析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通过柱状图展示，横坐标为城市名称，纵坐标为评分，每个城市对应三个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bar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，分别为行程安排，导游服务，酒店体验。每四个城市为一组，通过点击图中左右端的箭头，进行城市切换展示。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不同城市旅游价位分析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通过柱状图展示，横坐标为城市名称，纵坐标为旅游价位，每两秒向左动态移动更新城市，循环动态展示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文本框 8">
            <a:extLst>
              <a:ext uri="{FF2B5EF4-FFF2-40B4-BE49-F238E27FC236}">
                <a16:creationId xmlns:a16="http://schemas.microsoft.com/office/drawing/2014/main" id="{3550CE20-FB13-1140-AC19-6EDBA816B4B5}"/>
              </a:ext>
            </a:extLst>
          </p:cNvPr>
          <p:cNvSpPr txBox="1"/>
          <p:nvPr/>
        </p:nvSpPr>
        <p:spPr>
          <a:xfrm>
            <a:off x="6525922" y="1795471"/>
            <a:ext cx="4927988" cy="390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旅游路线点评关键词词云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echart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-word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组件展示，关键词的大小代表词出现的频率，关键词越大，说明出现频率越高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旅游路线统计分析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通过地图以及柱状图组合的方式展示，地图展示的为从北京出发的搭配各个旅游城市所有旅行线路。柱状图纵坐标为城市名称，横坐标为从北京出发到该城市的旅行线路的条数，选取大于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条的数据由高到低进行展示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出游伙伴分享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通过饼图进行展示，大多数选择与家人，配偶，朋友一起旅行，极少数人选择单独旅行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74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609</TotalTime>
  <Words>1612</Words>
  <Application>Microsoft Office PowerPoint</Application>
  <PresentationFormat>宽屏</PresentationFormat>
  <Paragraphs>180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-apple-system</vt:lpstr>
      <vt:lpstr>等线</vt:lpstr>
      <vt:lpstr>微软雅黑</vt:lpstr>
      <vt:lpstr>微软雅黑</vt:lpstr>
      <vt:lpstr>Arial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米 思成</dc:creator>
  <cp:keywords/>
  <dc:description/>
  <cp:lastModifiedBy>米 思成</cp:lastModifiedBy>
  <cp:revision>129</cp:revision>
  <dcterms:created xsi:type="dcterms:W3CDTF">2021-06-25T07:10:30Z</dcterms:created>
  <dcterms:modified xsi:type="dcterms:W3CDTF">2021-06-25T19:04:43Z</dcterms:modified>
  <cp:category/>
</cp:coreProperties>
</file>